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19"/>
  </p:notesMasterIdLst>
  <p:sldIdLst>
    <p:sldId id="256" r:id="rId2"/>
    <p:sldId id="274" r:id="rId3"/>
    <p:sldId id="258" r:id="rId4"/>
    <p:sldId id="277" r:id="rId5"/>
    <p:sldId id="270" r:id="rId6"/>
    <p:sldId id="275" r:id="rId7"/>
    <p:sldId id="278" r:id="rId8"/>
    <p:sldId id="261" r:id="rId9"/>
    <p:sldId id="263" r:id="rId10"/>
    <p:sldId id="266" r:id="rId11"/>
    <p:sldId id="265" r:id="rId12"/>
    <p:sldId id="267" r:id="rId13"/>
    <p:sldId id="268" r:id="rId14"/>
    <p:sldId id="269" r:id="rId15"/>
    <p:sldId id="271" r:id="rId16"/>
    <p:sldId id="273"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F2575-D3D1-4BE1-86FA-D7EBB9B0BD0C}"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B1FAB-ADA6-4AD6-9902-1BDDEDF9F908}" type="slidenum">
              <a:rPr lang="en-US" smtClean="0"/>
              <a:t>‹#›</a:t>
            </a:fld>
            <a:endParaRPr lang="en-US"/>
          </a:p>
        </p:txBody>
      </p:sp>
    </p:spTree>
    <p:extLst>
      <p:ext uri="{BB962C8B-B14F-4D97-AF65-F5344CB8AC3E}">
        <p14:creationId xmlns:p14="http://schemas.microsoft.com/office/powerpoint/2010/main" val="163479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Our classrooms are changing, and without a doubt they will look quite different in five or ten years than they do today. New technologies are being developed quickly,  But technology in such abundance is not education’s magic bullet. </a:t>
            </a:r>
          </a:p>
          <a:p>
            <a:r>
              <a:rPr lang="en-US" sz="1200" b="0" i="0" kern="1200" dirty="0">
                <a:solidFill>
                  <a:schemeClr val="tx1"/>
                </a:solidFill>
                <a:effectLst/>
                <a:latin typeface="+mn-lt"/>
                <a:ea typeface="+mn-ea"/>
                <a:cs typeface="+mn-cs"/>
              </a:rPr>
              <a:t>Technology can open doors, expand minds, and change the world. Technology can enrich your instruction, make your job easier and faster. It helps you deliver your instruction more effectively. </a:t>
            </a:r>
          </a:p>
          <a:p>
            <a:r>
              <a:rPr lang="en-US" sz="1200" b="0" i="0" kern="1200" dirty="0">
                <a:solidFill>
                  <a:schemeClr val="tx1"/>
                </a:solidFill>
                <a:effectLst/>
                <a:latin typeface="+mn-lt"/>
                <a:ea typeface="+mn-ea"/>
                <a:cs typeface="+mn-cs"/>
              </a:rPr>
              <a:t>However, it’s not going to replace a teacher anytime soon.</a:t>
            </a:r>
          </a:p>
          <a:p>
            <a:r>
              <a:rPr lang="en-US" sz="1200" b="0" i="0" kern="1200" dirty="0">
                <a:solidFill>
                  <a:schemeClr val="tx1"/>
                </a:solidFill>
                <a:effectLst/>
                <a:latin typeface="+mn-lt"/>
                <a:ea typeface="+mn-ea"/>
                <a:cs typeface="+mn-cs"/>
              </a:rPr>
              <a:t>They are leaders, guides, facilitators, and mentors. They encourage students when they struggle, and inspire them to set and reach for their goals. </a:t>
            </a:r>
          </a:p>
          <a:p>
            <a:r>
              <a:rPr lang="en-US" sz="1200" b="0" i="0" kern="1200" dirty="0">
                <a:solidFill>
                  <a:schemeClr val="tx1"/>
                </a:solidFill>
                <a:effectLst/>
                <a:latin typeface="+mn-lt"/>
                <a:ea typeface="+mn-ea"/>
                <a:cs typeface="+mn-cs"/>
              </a:rPr>
              <a:t>They are role models, leading by example and giving direction when necessary. </a:t>
            </a:r>
          </a:p>
          <a:p>
            <a:r>
              <a:rPr lang="en-US" sz="1200" b="0" i="0" kern="1200" dirty="0">
                <a:solidFill>
                  <a:schemeClr val="tx1"/>
                </a:solidFill>
                <a:effectLst/>
                <a:latin typeface="+mn-lt"/>
                <a:ea typeface="+mn-ea"/>
                <a:cs typeface="+mn-cs"/>
              </a:rPr>
              <a:t>So yes, technology is going to play a critical role in the future of education. But not as big a role as that of a teacher.</a:t>
            </a:r>
          </a:p>
          <a:p>
            <a:endParaRPr lang="en-US" dirty="0"/>
          </a:p>
        </p:txBody>
      </p:sp>
      <p:sp>
        <p:nvSpPr>
          <p:cNvPr id="4" name="Slide Number Placeholder 3"/>
          <p:cNvSpPr>
            <a:spLocks noGrp="1"/>
          </p:cNvSpPr>
          <p:nvPr>
            <p:ph type="sldNum" sz="quarter" idx="10"/>
          </p:nvPr>
        </p:nvSpPr>
        <p:spPr/>
        <p:txBody>
          <a:bodyPr/>
          <a:lstStyle/>
          <a:p>
            <a:fld id="{03BB1FAB-ADA6-4AD6-9902-1BDDEDF9F908}" type="slidenum">
              <a:rPr lang="en-US" smtClean="0"/>
              <a:t>3</a:t>
            </a:fld>
            <a:endParaRPr lang="en-US"/>
          </a:p>
        </p:txBody>
      </p:sp>
    </p:spTree>
    <p:extLst>
      <p:ext uri="{BB962C8B-B14F-4D97-AF65-F5344CB8AC3E}">
        <p14:creationId xmlns:p14="http://schemas.microsoft.com/office/powerpoint/2010/main" val="3609070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5C782E0-FE5D-4229-8063-21CC85827F42}"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543EB-7737-4434-AAFD-AE1E3FAB497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298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C782E0-FE5D-4229-8063-21CC85827F42}"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543EB-7737-4434-AAFD-AE1E3FAB497F}" type="slidenum">
              <a:rPr lang="en-US" smtClean="0"/>
              <a:t>‹#›</a:t>
            </a:fld>
            <a:endParaRPr lang="en-US"/>
          </a:p>
        </p:txBody>
      </p:sp>
    </p:spTree>
    <p:extLst>
      <p:ext uri="{BB962C8B-B14F-4D97-AF65-F5344CB8AC3E}">
        <p14:creationId xmlns:p14="http://schemas.microsoft.com/office/powerpoint/2010/main" val="312310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C782E0-FE5D-4229-8063-21CC85827F42}"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543EB-7737-4434-AAFD-AE1E3FAB497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46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C782E0-FE5D-4229-8063-21CC85827F42}"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543EB-7737-4434-AAFD-AE1E3FAB497F}" type="slidenum">
              <a:rPr lang="en-US" smtClean="0"/>
              <a:t>‹#›</a:t>
            </a:fld>
            <a:endParaRPr lang="en-US"/>
          </a:p>
        </p:txBody>
      </p:sp>
    </p:spTree>
    <p:extLst>
      <p:ext uri="{BB962C8B-B14F-4D97-AF65-F5344CB8AC3E}">
        <p14:creationId xmlns:p14="http://schemas.microsoft.com/office/powerpoint/2010/main" val="324212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C782E0-FE5D-4229-8063-21CC85827F42}"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543EB-7737-4434-AAFD-AE1E3FAB497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90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C782E0-FE5D-4229-8063-21CC85827F42}"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543EB-7737-4434-AAFD-AE1E3FAB497F}" type="slidenum">
              <a:rPr lang="en-US" smtClean="0"/>
              <a:t>‹#›</a:t>
            </a:fld>
            <a:endParaRPr lang="en-US"/>
          </a:p>
        </p:txBody>
      </p:sp>
    </p:spTree>
    <p:extLst>
      <p:ext uri="{BB962C8B-B14F-4D97-AF65-F5344CB8AC3E}">
        <p14:creationId xmlns:p14="http://schemas.microsoft.com/office/powerpoint/2010/main" val="45521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C782E0-FE5D-4229-8063-21CC85827F42}"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543EB-7737-4434-AAFD-AE1E3FAB497F}" type="slidenum">
              <a:rPr lang="en-US" smtClean="0"/>
              <a:t>‹#›</a:t>
            </a:fld>
            <a:endParaRPr lang="en-US"/>
          </a:p>
        </p:txBody>
      </p:sp>
    </p:spTree>
    <p:extLst>
      <p:ext uri="{BB962C8B-B14F-4D97-AF65-F5344CB8AC3E}">
        <p14:creationId xmlns:p14="http://schemas.microsoft.com/office/powerpoint/2010/main" val="613858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C782E0-FE5D-4229-8063-21CC85827F42}"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543EB-7737-4434-AAFD-AE1E3FAB497F}" type="slidenum">
              <a:rPr lang="en-US" smtClean="0"/>
              <a:t>‹#›</a:t>
            </a:fld>
            <a:endParaRPr lang="en-US"/>
          </a:p>
        </p:txBody>
      </p:sp>
    </p:spTree>
    <p:extLst>
      <p:ext uri="{BB962C8B-B14F-4D97-AF65-F5344CB8AC3E}">
        <p14:creationId xmlns:p14="http://schemas.microsoft.com/office/powerpoint/2010/main" val="3424507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782E0-FE5D-4229-8063-21CC85827F42}"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543EB-7737-4434-AAFD-AE1E3FAB497F}" type="slidenum">
              <a:rPr lang="en-US" smtClean="0"/>
              <a:t>‹#›</a:t>
            </a:fld>
            <a:endParaRPr lang="en-US"/>
          </a:p>
        </p:txBody>
      </p:sp>
    </p:spTree>
    <p:extLst>
      <p:ext uri="{BB962C8B-B14F-4D97-AF65-F5344CB8AC3E}">
        <p14:creationId xmlns:p14="http://schemas.microsoft.com/office/powerpoint/2010/main" val="979136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5C782E0-FE5D-4229-8063-21CC85827F42}"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543EB-7737-4434-AAFD-AE1E3FAB497F}" type="slidenum">
              <a:rPr lang="en-US" smtClean="0"/>
              <a:t>‹#›</a:t>
            </a:fld>
            <a:endParaRPr lang="en-US"/>
          </a:p>
        </p:txBody>
      </p:sp>
    </p:spTree>
    <p:extLst>
      <p:ext uri="{BB962C8B-B14F-4D97-AF65-F5344CB8AC3E}">
        <p14:creationId xmlns:p14="http://schemas.microsoft.com/office/powerpoint/2010/main" val="45964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C782E0-FE5D-4229-8063-21CC85827F42}"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543EB-7737-4434-AAFD-AE1E3FAB497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86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5C782E0-FE5D-4229-8063-21CC85827F42}" type="datetimeFigureOut">
              <a:rPr lang="en-US" smtClean="0"/>
              <a:t>1/25/2017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8543EB-7737-4434-AAFD-AE1E3FAB497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3336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hyperlink" Target="http://betterlesson.com/lesson/resource/3270748/mitosis-student-sample-3-video" TargetMode="Externa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ordpres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grouptweet.com/blog/step-by-step-guide-to-managing-a-classroom-twitter-account-with-grouptwe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rainson.org/" TargetMode="External"/><Relationship Id="rId2" Type="http://schemas.openxmlformats.org/officeDocument/2006/relationships/hyperlink" Target="http://www.sciencepodcastforkids.com/" TargetMode="External"/><Relationship Id="rId1" Type="http://schemas.openxmlformats.org/officeDocument/2006/relationships/slideLayout" Target="../slideLayouts/slideLayout2.xml"/><Relationship Id="rId4" Type="http://schemas.openxmlformats.org/officeDocument/2006/relationships/hyperlink" Target="https://medium.com/@_lindsayp/19-great-science-podcasts-you-can-listen-to-with-kids-6fe46ac506b8#.em0m8jgb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toonoisyapp.com/" TargetMode="External"/><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fUB05xiIGM" TargetMode="External"/><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inoit.com/" TargetMode="External"/><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Technology in science classes</a:t>
            </a:r>
          </a:p>
        </p:txBody>
      </p:sp>
      <p:sp>
        <p:nvSpPr>
          <p:cNvPr id="3" name="Subtitle 2"/>
          <p:cNvSpPr>
            <a:spLocks noGrp="1"/>
          </p:cNvSpPr>
          <p:nvPr>
            <p:ph type="subTitle" idx="1"/>
          </p:nvPr>
        </p:nvSpPr>
        <p:spPr/>
        <p:txBody>
          <a:bodyPr>
            <a:normAutofit/>
          </a:bodyPr>
          <a:lstStyle/>
          <a:p>
            <a:pPr algn="r">
              <a:lnSpc>
                <a:spcPct val="80000"/>
              </a:lnSpc>
              <a:spcBef>
                <a:spcPct val="0"/>
              </a:spcBef>
            </a:pPr>
            <a:endParaRPr lang="en-US" sz="5000" cap="all" spc="200" dirty="0">
              <a:latin typeface="+mj-lt"/>
              <a:ea typeface="+mj-ea"/>
              <a:cs typeface="+mj-cs"/>
            </a:endParaRPr>
          </a:p>
        </p:txBody>
      </p:sp>
    </p:spTree>
    <p:extLst>
      <p:ext uri="{BB962C8B-B14F-4D97-AF65-F5344CB8AC3E}">
        <p14:creationId xmlns:p14="http://schemas.microsoft.com/office/powerpoint/2010/main" val="3916206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cxnSp>
        <p:nvCxnSpPr>
          <p:cNvPr id="24" name="Straight Connector 1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Rectangl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29320" y="965200"/>
            <a:ext cx="3337180" cy="4815596"/>
          </a:xfrm>
        </p:spPr>
        <p:txBody>
          <a:bodyPr vert="horz" lIns="91440" tIns="45720" rIns="91440" bIns="45720" rtlCol="0" anchor="ctr">
            <a:normAutofit/>
          </a:bodyPr>
          <a:lstStyle/>
          <a:p>
            <a:r>
              <a:rPr lang="en-US" dirty="0">
                <a:solidFill>
                  <a:srgbClr val="FFFFFF"/>
                </a:solidFill>
              </a:rPr>
              <a:t>Poll everywhere</a:t>
            </a:r>
          </a:p>
        </p:txBody>
      </p:sp>
      <p:sp>
        <p:nvSpPr>
          <p:cNvPr id="3" name="Content Placeholder 2"/>
          <p:cNvSpPr>
            <a:spLocks noGrp="1"/>
          </p:cNvSpPr>
          <p:nvPr>
            <p:ph sz="half" idx="1"/>
          </p:nvPr>
        </p:nvSpPr>
        <p:spPr>
          <a:xfrm>
            <a:off x="971013" y="974875"/>
            <a:ext cx="5827233" cy="4852362"/>
          </a:xfrm>
        </p:spPr>
        <p:txBody>
          <a:bodyPr vert="horz" lIns="45720" tIns="45720" rIns="45720" bIns="45720" rtlCol="0" anchor="ctr">
            <a:normAutofit/>
          </a:bodyPr>
          <a:lstStyle/>
          <a:p>
            <a:pPr fontAlgn="base">
              <a:spcBef>
                <a:spcPct val="0"/>
              </a:spcBef>
              <a:spcAft>
                <a:spcPct val="0"/>
              </a:spcAft>
              <a:buSzTx/>
            </a:pPr>
            <a:r>
              <a:rPr lang="en-US" altLang="en-US" dirty="0">
                <a:solidFill>
                  <a:srgbClr val="FFFFFF"/>
                </a:solidFill>
              </a:rPr>
              <a:t>Ask your students a question with the Poll Everywhere app</a:t>
            </a:r>
          </a:p>
          <a:p>
            <a:pPr fontAlgn="base">
              <a:spcBef>
                <a:spcPct val="0"/>
              </a:spcBef>
              <a:spcAft>
                <a:spcPct val="0"/>
              </a:spcAft>
              <a:buSzTx/>
            </a:pPr>
            <a:r>
              <a:rPr lang="en-US" altLang="en-US" dirty="0">
                <a:solidFill>
                  <a:srgbClr val="FFFFFF"/>
                </a:solidFill>
              </a:rPr>
              <a:t>Your students answers in real time using mobile phones, Twitter, or web browsers</a:t>
            </a:r>
          </a:p>
          <a:p>
            <a:pPr fontAlgn="base">
              <a:spcBef>
                <a:spcPct val="0"/>
              </a:spcBef>
              <a:spcAft>
                <a:spcPct val="0"/>
              </a:spcAft>
              <a:buSzTx/>
            </a:pPr>
            <a:r>
              <a:rPr lang="en-US" altLang="en-US" dirty="0">
                <a:solidFill>
                  <a:srgbClr val="FFFFFF"/>
                </a:solidFill>
              </a:rPr>
              <a:t>See your response live on the web or in a PowerPoint presentation</a:t>
            </a:r>
          </a:p>
          <a:p>
            <a:endParaRPr lang="en-US" dirty="0">
              <a:solidFill>
                <a:srgbClr val="FFFFFF"/>
              </a:solidFill>
            </a:endParaRPr>
          </a:p>
          <a:p>
            <a:r>
              <a:rPr lang="en-US" dirty="0">
                <a:solidFill>
                  <a:srgbClr val="FFFFFF"/>
                </a:solidFill>
              </a:rPr>
              <a:t>Text DINCERCOACH602 to 37607</a:t>
            </a:r>
          </a:p>
          <a:p>
            <a:r>
              <a:rPr lang="en-US" dirty="0">
                <a:solidFill>
                  <a:srgbClr val="FFFFFF"/>
                </a:solidFill>
              </a:rPr>
              <a:t>Then answer the poll question</a:t>
            </a:r>
          </a:p>
          <a:p>
            <a:r>
              <a:rPr lang="en-US" dirty="0">
                <a:solidFill>
                  <a:srgbClr val="FFFFFF"/>
                </a:solidFill>
              </a:rPr>
              <a:t>OR</a:t>
            </a:r>
          </a:p>
          <a:p>
            <a:r>
              <a:rPr lang="en-US" dirty="0">
                <a:solidFill>
                  <a:srgbClr val="FFFFFF"/>
                </a:solidFill>
              </a:rPr>
              <a:t>Respond at PollEv.com/dincercoach602</a:t>
            </a:r>
          </a:p>
          <a:p>
            <a:endParaRPr lang="en-US" dirty="0">
              <a:solidFill>
                <a:srgbClr val="FFFFFF"/>
              </a:solidFill>
            </a:endParaRPr>
          </a:p>
        </p:txBody>
      </p:sp>
    </p:spTree>
    <p:extLst>
      <p:ext uri="{BB962C8B-B14F-4D97-AF65-F5344CB8AC3E}">
        <p14:creationId xmlns:p14="http://schemas.microsoft.com/office/powerpoint/2010/main" val="3318757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5" name="Rectangle 414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cxnSp>
        <p:nvCxnSpPr>
          <p:cNvPr id="114" name="Straight Connector 11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15" name="Rectangle 1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150596"/>
            <a:ext cx="779472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84632"/>
            <a:ext cx="7794722"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Connector 11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422775" y="480322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pic>
        <p:nvPicPr>
          <p:cNvPr id="5" name="Picture 8" descr="Image result for vernier probe"/>
          <p:cNvPicPr>
            <a:picLocks noChangeAspect="1" noChangeArrowheads="1"/>
          </p:cNvPicPr>
          <p:nvPr/>
        </p:nvPicPr>
        <p:blipFill rotWithShape="1">
          <a:blip r:embed="rId2">
            <a:extLst>
              <a:ext uri="{28A0092B-C50C-407E-A947-70E740481C1C}">
                <a14:useLocalDpi xmlns:a14="http://schemas.microsoft.com/office/drawing/2010/main" val="0"/>
              </a:ext>
            </a:extLst>
          </a:blip>
          <a:srcRect t="2943" r="3" b="17531"/>
          <a:stretch/>
        </p:blipFill>
        <p:spPr bwMode="auto">
          <a:xfrm>
            <a:off x="485775" y="484632"/>
            <a:ext cx="3251103" cy="134449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Image result for vernierprobes"/>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17386" r="3" b="8675"/>
          <a:stretch/>
        </p:blipFill>
        <p:spPr bwMode="auto">
          <a:xfrm>
            <a:off x="485775" y="4999321"/>
            <a:ext cx="3251104" cy="135218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age result for vernier ph probe"/>
          <p:cNvPicPr>
            <a:picLocks noChangeAspect="1" noChangeArrowheads="1"/>
          </p:cNvPicPr>
          <p:nvPr/>
        </p:nvPicPr>
        <p:blipFill rotWithShape="1">
          <a:blip r:embed="rId4">
            <a:extLst>
              <a:ext uri="{28A0092B-C50C-407E-A947-70E740481C1C}">
                <a14:useLocalDpi xmlns:a14="http://schemas.microsoft.com/office/drawing/2010/main" val="0"/>
              </a:ext>
            </a:extLst>
          </a:blip>
          <a:srcRect t="7790" r="3" b="18883"/>
          <a:stretch/>
        </p:blipFill>
        <p:spPr bwMode="auto">
          <a:xfrm>
            <a:off x="485775" y="1989994"/>
            <a:ext cx="3251104" cy="13410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Image result for pasco probes"/>
          <p:cNvPicPr>
            <a:picLocks noChangeAspect="1" noChangeArrowheads="1"/>
          </p:cNvPicPr>
          <p:nvPr/>
        </p:nvPicPr>
        <p:blipFill rotWithShape="1">
          <a:blip r:embed="rId5">
            <a:extLst>
              <a:ext uri="{28A0092B-C50C-407E-A947-70E740481C1C}">
                <a14:useLocalDpi xmlns:a14="http://schemas.microsoft.com/office/drawing/2010/main" val="0"/>
              </a:ext>
            </a:extLst>
          </a:blip>
          <a:srcRect t="33716" r="3" b="18753"/>
          <a:stretch/>
        </p:blipFill>
        <p:spPr bwMode="auto">
          <a:xfrm>
            <a:off x="485775" y="3491861"/>
            <a:ext cx="3251103" cy="135218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84903" y="4391025"/>
            <a:ext cx="6685507" cy="1738808"/>
          </a:xfrm>
        </p:spPr>
        <p:txBody>
          <a:bodyPr vert="horz" lIns="91440" tIns="45720" rIns="91440" bIns="45720" rtlCol="0" anchor="ctr">
            <a:normAutofit/>
          </a:bodyPr>
          <a:lstStyle/>
          <a:p>
            <a:r>
              <a:rPr lang="en-US">
                <a:solidFill>
                  <a:srgbClr val="FFFFFF"/>
                </a:solidFill>
              </a:rPr>
              <a:t>Digital probes</a:t>
            </a:r>
          </a:p>
        </p:txBody>
      </p:sp>
      <p:sp>
        <p:nvSpPr>
          <p:cNvPr id="3" name="Content Placeholder 2"/>
          <p:cNvSpPr>
            <a:spLocks noGrp="1"/>
          </p:cNvSpPr>
          <p:nvPr>
            <p:ph sz="half" idx="1"/>
          </p:nvPr>
        </p:nvSpPr>
        <p:spPr>
          <a:xfrm>
            <a:off x="4219802" y="804998"/>
            <a:ext cx="7150608" cy="2871216"/>
          </a:xfrm>
        </p:spPr>
        <p:txBody>
          <a:bodyPr vert="horz" lIns="45720" tIns="45720" rIns="45720" bIns="45720" rtlCol="0">
            <a:normAutofit/>
          </a:bodyPr>
          <a:lstStyle/>
          <a:p>
            <a:r>
              <a:rPr lang="en-US" sz="2000" dirty="0"/>
              <a:t>Use Vernier or Pasco Probes used to collect, analyze, and interpret scientific data.</a:t>
            </a:r>
          </a:p>
        </p:txBody>
      </p:sp>
    </p:spTree>
    <p:extLst>
      <p:ext uri="{BB962C8B-B14F-4D97-AF65-F5344CB8AC3E}">
        <p14:creationId xmlns:p14="http://schemas.microsoft.com/office/powerpoint/2010/main" val="2828987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512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cxnSp>
        <p:nvCxnSpPr>
          <p:cNvPr id="5127" name="Straight Connector 6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122" name="Picture 2" descr="Image result for digital camera"/>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a:stretch/>
        </p:blipFill>
        <p:spPr bwMode="auto">
          <a:xfrm>
            <a:off x="6096000" y="1383030"/>
            <a:ext cx="5455921" cy="40919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24129" y="585216"/>
            <a:ext cx="4431792" cy="1499616"/>
          </a:xfrm>
        </p:spPr>
        <p:txBody>
          <a:bodyPr vert="horz" lIns="91440" tIns="45720" rIns="91440" bIns="45720" rtlCol="0" anchor="ctr">
            <a:normAutofit/>
          </a:bodyPr>
          <a:lstStyle/>
          <a:p>
            <a:r>
              <a:rPr lang="en-US" dirty="0"/>
              <a:t>MOTION animations</a:t>
            </a:r>
          </a:p>
        </p:txBody>
      </p:sp>
      <p:sp>
        <p:nvSpPr>
          <p:cNvPr id="3" name="Content Placeholder 2"/>
          <p:cNvSpPr>
            <a:spLocks noGrp="1"/>
          </p:cNvSpPr>
          <p:nvPr>
            <p:ph sz="half" idx="1"/>
          </p:nvPr>
        </p:nvSpPr>
        <p:spPr>
          <a:xfrm>
            <a:off x="1024128" y="2286000"/>
            <a:ext cx="4429615" cy="3931920"/>
          </a:xfrm>
        </p:spPr>
        <p:txBody>
          <a:bodyPr vert="horz" lIns="45720" tIns="45720" rIns="45720" bIns="45720" rtlCol="0">
            <a:normAutofit/>
          </a:bodyPr>
          <a:lstStyle/>
          <a:p>
            <a:r>
              <a:rPr lang="en-US" dirty="0"/>
              <a:t>Use digital cameras to create motion animations</a:t>
            </a:r>
          </a:p>
          <a:p>
            <a:r>
              <a:rPr lang="en-US" dirty="0">
                <a:hlinkClick r:id="rId3"/>
              </a:rPr>
              <a:t>http://betterlesson.com/lesson/resource/3270748/mitosis-student-sample-3-video</a:t>
            </a:r>
            <a:endParaRPr lang="en-US" dirty="0"/>
          </a:p>
          <a:p>
            <a:endParaRPr lang="en-US" dirty="0"/>
          </a:p>
        </p:txBody>
      </p:sp>
    </p:spTree>
    <p:extLst>
      <p:ext uri="{BB962C8B-B14F-4D97-AF65-F5344CB8AC3E}">
        <p14:creationId xmlns:p14="http://schemas.microsoft.com/office/powerpoint/2010/main" val="4186289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804333"/>
            <a:ext cx="4958290" cy="5249334"/>
          </a:xfrm>
        </p:spPr>
        <p:txBody>
          <a:bodyPr>
            <a:normAutofit/>
          </a:bodyPr>
          <a:lstStyle/>
          <a:p>
            <a:pPr algn="r"/>
            <a:r>
              <a:rPr lang="en-US" dirty="0"/>
              <a:t>Online Discussion Platforms</a:t>
            </a:r>
            <a:endParaRPr lang="en-US"/>
          </a:p>
        </p:txBody>
      </p:sp>
      <p:sp>
        <p:nvSpPr>
          <p:cNvPr id="3" name="Content Placeholder 2"/>
          <p:cNvSpPr>
            <a:spLocks noGrp="1"/>
          </p:cNvSpPr>
          <p:nvPr>
            <p:ph idx="1"/>
          </p:nvPr>
        </p:nvSpPr>
        <p:spPr>
          <a:xfrm>
            <a:off x="6578600" y="804333"/>
            <a:ext cx="5130800" cy="5249334"/>
          </a:xfrm>
        </p:spPr>
        <p:txBody>
          <a:bodyPr anchor="ctr">
            <a:normAutofit/>
          </a:bodyPr>
          <a:lstStyle/>
          <a:p>
            <a:r>
              <a:rPr lang="en-US" dirty="0">
                <a:solidFill>
                  <a:srgbClr val="FFFFFF"/>
                </a:solidFill>
              </a:rPr>
              <a:t>Edmodo</a:t>
            </a:r>
          </a:p>
          <a:p>
            <a:r>
              <a:rPr lang="en-US" dirty="0">
                <a:solidFill>
                  <a:srgbClr val="FFFFFF"/>
                </a:solidFill>
              </a:rPr>
              <a:t>Schoology</a:t>
            </a:r>
          </a:p>
          <a:p>
            <a:r>
              <a:rPr lang="en-US" dirty="0">
                <a:solidFill>
                  <a:srgbClr val="FFFFFF"/>
                </a:solidFill>
              </a:rPr>
              <a:t>Backchannel Chat</a:t>
            </a:r>
          </a:p>
          <a:p>
            <a:r>
              <a:rPr lang="en-US" dirty="0" err="1">
                <a:solidFill>
                  <a:srgbClr val="FFFFFF"/>
                </a:solidFill>
              </a:rPr>
              <a:t>Collaborize</a:t>
            </a:r>
            <a:r>
              <a:rPr lang="en-US" dirty="0">
                <a:solidFill>
                  <a:srgbClr val="FFFFFF"/>
                </a:solidFill>
              </a:rPr>
              <a:t> Classroom</a:t>
            </a:r>
          </a:p>
          <a:p>
            <a:r>
              <a:rPr lang="en-US" dirty="0" err="1">
                <a:solidFill>
                  <a:srgbClr val="FFFFFF"/>
                </a:solidFill>
              </a:rPr>
              <a:t>Chalkup</a:t>
            </a:r>
            <a:endParaRPr lang="en-US" dirty="0">
              <a:solidFill>
                <a:srgbClr val="FFFFFF"/>
              </a:solidFill>
            </a:endParaRPr>
          </a:p>
          <a:p>
            <a:endParaRPr lang="en-US" dirty="0">
              <a:solidFill>
                <a:srgbClr val="FFFFFF"/>
              </a:solidFill>
            </a:endParaRPr>
          </a:p>
          <a:p>
            <a:endParaRPr lang="en-US"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2066400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6"/>
            <a:ext cx="8018272" cy="1499616"/>
          </a:xfrm>
        </p:spPr>
        <p:txBody>
          <a:bodyPr>
            <a:normAutofit/>
          </a:bodyPr>
          <a:lstStyle/>
          <a:p>
            <a:r>
              <a:rPr lang="en-US"/>
              <a:t>Create your own website or WIKI	</a:t>
            </a:r>
            <a:endParaRPr lang="en-US" dirty="0"/>
          </a:p>
        </p:txBody>
      </p:sp>
      <p:sp>
        <p:nvSpPr>
          <p:cNvPr id="3" name="Content Placeholder 2"/>
          <p:cNvSpPr>
            <a:spLocks noGrp="1"/>
          </p:cNvSpPr>
          <p:nvPr>
            <p:ph idx="1"/>
          </p:nvPr>
        </p:nvSpPr>
        <p:spPr>
          <a:xfrm>
            <a:off x="1024128" y="2286000"/>
            <a:ext cx="8018271" cy="4023360"/>
          </a:xfrm>
        </p:spPr>
        <p:txBody>
          <a:bodyPr>
            <a:normAutofit/>
          </a:bodyPr>
          <a:lstStyle/>
          <a:p>
            <a:r>
              <a:rPr lang="en-US" b="1" dirty="0"/>
              <a:t>Publish your students’ work</a:t>
            </a:r>
          </a:p>
          <a:p>
            <a:r>
              <a:rPr lang="en-US" b="1" dirty="0"/>
              <a:t>Publish class assignments and/or class resources.</a:t>
            </a:r>
          </a:p>
          <a:p>
            <a:endParaRPr lang="en-US" b="1" dirty="0"/>
          </a:p>
          <a:p>
            <a:r>
              <a:rPr lang="en-US" dirty="0"/>
              <a:t>https://sites.google.com/a/conceptschools.org?pli=1</a:t>
            </a:r>
          </a:p>
          <a:p>
            <a:r>
              <a:rPr lang="en-US" dirty="0">
                <a:hlinkClick r:id="rId2"/>
              </a:rPr>
              <a:t>https://wordpress.com/</a:t>
            </a:r>
            <a:endParaRPr lang="en-US" dirty="0"/>
          </a:p>
          <a:p>
            <a:r>
              <a:rPr lang="en-US" dirty="0"/>
              <a:t>http://www.wikia.com/Special:CreateNewWiki</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84760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469327" y="788416"/>
            <a:ext cx="7923264" cy="1499616"/>
          </a:xfrm>
        </p:spPr>
        <p:txBody>
          <a:bodyPr>
            <a:normAutofit/>
          </a:bodyPr>
          <a:lstStyle/>
          <a:p>
            <a:r>
              <a:rPr lang="en-US" b="1" dirty="0">
                <a:solidFill>
                  <a:srgbClr val="FFFFFF"/>
                </a:solidFill>
              </a:rPr>
              <a:t>Use Twitter</a:t>
            </a:r>
            <a:endParaRPr lang="en-US" dirty="0">
              <a:solidFill>
                <a:srgbClr val="FFFFFF"/>
              </a:solidFill>
            </a:endParaRPr>
          </a:p>
        </p:txBody>
      </p:sp>
      <p:sp>
        <p:nvSpPr>
          <p:cNvPr id="3" name="Content Placeholder 2"/>
          <p:cNvSpPr>
            <a:spLocks noGrp="1"/>
          </p:cNvSpPr>
          <p:nvPr>
            <p:ph idx="1"/>
          </p:nvPr>
        </p:nvSpPr>
        <p:spPr>
          <a:xfrm>
            <a:off x="3469327" y="2489202"/>
            <a:ext cx="7923264" cy="3554614"/>
          </a:xfrm>
        </p:spPr>
        <p:txBody>
          <a:bodyPr>
            <a:normAutofit/>
          </a:bodyPr>
          <a:lstStyle/>
          <a:p>
            <a:r>
              <a:rPr lang="en-US" dirty="0">
                <a:solidFill>
                  <a:srgbClr val="FFFFFF"/>
                </a:solidFill>
              </a:rPr>
              <a:t>Create a private class  account that students log into.</a:t>
            </a:r>
          </a:p>
          <a:p>
            <a:r>
              <a:rPr lang="en-US" dirty="0">
                <a:solidFill>
                  <a:srgbClr val="FFFFFF"/>
                </a:solidFill>
              </a:rPr>
              <a:t>Use #hashtags to organize work, “reply” to group answers in one spot. </a:t>
            </a:r>
          </a:p>
          <a:p>
            <a:r>
              <a:rPr lang="en-US" dirty="0">
                <a:solidFill>
                  <a:srgbClr val="FFFFFF"/>
                </a:solidFill>
              </a:rPr>
              <a:t>Show it on the class </a:t>
            </a:r>
            <a:r>
              <a:rPr lang="en-US" dirty="0" err="1">
                <a:solidFill>
                  <a:srgbClr val="FFFFFF"/>
                </a:solidFill>
              </a:rPr>
              <a:t>Smartscreen</a:t>
            </a:r>
            <a:r>
              <a:rPr lang="en-US" dirty="0">
                <a:solidFill>
                  <a:srgbClr val="FFFFFF"/>
                </a:solidFill>
              </a:rPr>
              <a:t> throughout class and encourage students to post inquiry-related comments, thoughts and questions for the class.</a:t>
            </a:r>
          </a:p>
          <a:p>
            <a:r>
              <a:rPr lang="en-US" dirty="0">
                <a:solidFill>
                  <a:srgbClr val="FFFFFF"/>
                </a:solidFill>
              </a:rPr>
              <a:t>CLASSROOM TWITTER SET UP - INSTRUCTIONS</a:t>
            </a:r>
          </a:p>
          <a:p>
            <a:r>
              <a:rPr lang="en-US" dirty="0">
                <a:solidFill>
                  <a:srgbClr val="FFFFFF"/>
                </a:solidFill>
                <a:hlinkClick r:id="rId2"/>
              </a:rPr>
              <a:t>https://grouptweet.com/blog/step-by-step-guide-to-managing-a-classroom-twitter-account-with-grouptweet</a:t>
            </a:r>
            <a:r>
              <a:rPr lang="en-US" dirty="0">
                <a:solidFill>
                  <a:srgbClr val="FFFFFF"/>
                </a:solidFill>
              </a:rPr>
              <a:t> </a:t>
            </a:r>
          </a:p>
        </p:txBody>
      </p:sp>
    </p:spTree>
    <p:extLst>
      <p:ext uri="{BB962C8B-B14F-4D97-AF65-F5344CB8AC3E}">
        <p14:creationId xmlns:p14="http://schemas.microsoft.com/office/powerpoint/2010/main" val="1185989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6"/>
            <a:ext cx="8018272" cy="1499616"/>
          </a:xfrm>
        </p:spPr>
        <p:txBody>
          <a:bodyPr>
            <a:normAutofit/>
          </a:bodyPr>
          <a:lstStyle/>
          <a:p>
            <a:pPr>
              <a:lnSpc>
                <a:spcPct val="60000"/>
              </a:lnSpc>
            </a:pPr>
            <a:r>
              <a:rPr lang="en-US" sz="4600" b="1" dirty="0"/>
              <a:t>Listen to – or create – a Podcast.</a:t>
            </a:r>
            <a:br>
              <a:rPr lang="en-US" sz="4600" dirty="0"/>
            </a:br>
            <a:endParaRPr lang="en-US" sz="4600" dirty="0"/>
          </a:p>
        </p:txBody>
      </p:sp>
      <p:sp>
        <p:nvSpPr>
          <p:cNvPr id="3" name="Content Placeholder 2"/>
          <p:cNvSpPr>
            <a:spLocks noGrp="1"/>
          </p:cNvSpPr>
          <p:nvPr>
            <p:ph idx="1"/>
          </p:nvPr>
        </p:nvSpPr>
        <p:spPr>
          <a:xfrm>
            <a:off x="1024128" y="2286000"/>
            <a:ext cx="8018271" cy="4023360"/>
          </a:xfrm>
        </p:spPr>
        <p:txBody>
          <a:bodyPr>
            <a:normAutofit/>
          </a:bodyPr>
          <a:lstStyle/>
          <a:p>
            <a:pPr>
              <a:lnSpc>
                <a:spcPct val="80000"/>
              </a:lnSpc>
            </a:pPr>
            <a:r>
              <a:rPr lang="en-US" sz="2000" dirty="0"/>
              <a:t>Search for ones that meet your students’ needs. </a:t>
            </a:r>
          </a:p>
          <a:p>
            <a:pPr>
              <a:lnSpc>
                <a:spcPct val="80000"/>
              </a:lnSpc>
            </a:pPr>
            <a:r>
              <a:rPr lang="en-US" sz="2000" dirty="0"/>
              <a:t>Some colleges are offering professors’ lectures via podcast, which can be great for advanced students. </a:t>
            </a:r>
          </a:p>
          <a:p>
            <a:pPr>
              <a:lnSpc>
                <a:spcPct val="80000"/>
              </a:lnSpc>
            </a:pPr>
            <a:r>
              <a:rPr lang="en-US" sz="2000" dirty="0"/>
              <a:t>Have students create their own podcasts to document their progress through the year or discuss their ideas on a variety of issues pertaining to the course.</a:t>
            </a:r>
          </a:p>
          <a:p>
            <a:pPr>
              <a:lnSpc>
                <a:spcPct val="80000"/>
              </a:lnSpc>
            </a:pPr>
            <a:r>
              <a:rPr lang="en-US" sz="2000" dirty="0">
                <a:hlinkClick r:id="rId2"/>
              </a:rPr>
              <a:t>http://www.sciencepodcastforkids.com/</a:t>
            </a:r>
            <a:endParaRPr lang="en-US" sz="2000" dirty="0"/>
          </a:p>
          <a:p>
            <a:pPr>
              <a:lnSpc>
                <a:spcPct val="80000"/>
              </a:lnSpc>
            </a:pPr>
            <a:r>
              <a:rPr lang="en-US" sz="2000" dirty="0">
                <a:hlinkClick r:id="rId3"/>
              </a:rPr>
              <a:t>http://www.brainson.org/</a:t>
            </a:r>
            <a:endParaRPr lang="en-US" sz="2000" dirty="0"/>
          </a:p>
          <a:p>
            <a:pPr>
              <a:lnSpc>
                <a:spcPct val="80000"/>
              </a:lnSpc>
            </a:pPr>
            <a:endParaRPr lang="en-US" sz="2000" dirty="0"/>
          </a:p>
          <a:p>
            <a:pPr>
              <a:lnSpc>
                <a:spcPct val="80000"/>
              </a:lnSpc>
            </a:pPr>
            <a:r>
              <a:rPr lang="en-US" sz="2000" dirty="0"/>
              <a:t>Find more podcasts at </a:t>
            </a:r>
            <a:r>
              <a:rPr lang="en-US" sz="2000" dirty="0">
                <a:hlinkClick r:id="rId4"/>
              </a:rPr>
              <a:t>https://medium.com/@_lindsayp/19-great-science-podcasts-you-can-listen-to-with-kids-6fe46ac506b8#.em0m8jgba</a:t>
            </a:r>
            <a:endParaRPr lang="en-US" sz="2000" dirty="0"/>
          </a:p>
          <a:p>
            <a:pPr>
              <a:lnSpc>
                <a:spcPct val="80000"/>
              </a:lnSpc>
            </a:pPr>
            <a:endParaRPr lang="en-US" sz="2000" dirty="0"/>
          </a:p>
          <a:p>
            <a:pPr>
              <a:lnSpc>
                <a:spcPct val="80000"/>
              </a:lnSpc>
            </a:pPr>
            <a:endParaRPr lang="en-US" sz="2000" dirty="0"/>
          </a:p>
          <a:p>
            <a:pPr>
              <a:lnSpc>
                <a:spcPct val="80000"/>
              </a:lnSpc>
            </a:pPr>
            <a:endParaRPr lang="en-US" sz="2000" dirty="0"/>
          </a:p>
        </p:txBody>
      </p:sp>
    </p:spTree>
    <p:extLst>
      <p:ext uri="{BB962C8B-B14F-4D97-AF65-F5344CB8AC3E}">
        <p14:creationId xmlns:p14="http://schemas.microsoft.com/office/powerpoint/2010/main" val="1085232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02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cxnSp>
        <p:nvCxnSpPr>
          <p:cNvPr id="69" name="Straight Connector 6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Rectangle 6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3B55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too noisy"/>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74" r="1" b="22600"/>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b="1">
                <a:solidFill>
                  <a:srgbClr val="FFFFFF"/>
                </a:solidFill>
              </a:rPr>
              <a:t>Control a noisy classroom</a:t>
            </a:r>
            <a:endParaRPr lang="en-US">
              <a:solidFill>
                <a:srgbClr val="FFFFFF"/>
              </a:solidFill>
            </a:endParaRPr>
          </a:p>
        </p:txBody>
      </p:sp>
      <p:sp>
        <p:nvSpPr>
          <p:cNvPr id="3" name="Content Placeholder 2"/>
          <p:cNvSpPr>
            <a:spLocks noGrp="1"/>
          </p:cNvSpPr>
          <p:nvPr>
            <p:ph sz="half" idx="1"/>
          </p:nvPr>
        </p:nvSpPr>
        <p:spPr>
          <a:xfrm>
            <a:off x="8029319" y="917725"/>
            <a:ext cx="3424739" cy="4852362"/>
          </a:xfrm>
        </p:spPr>
        <p:txBody>
          <a:bodyPr vert="horz" lIns="45720" tIns="45720" rIns="45720" bIns="45720" rtlCol="0" anchor="ctr">
            <a:normAutofit/>
          </a:bodyPr>
          <a:lstStyle/>
          <a:p>
            <a:r>
              <a:rPr lang="en-US" dirty="0">
                <a:solidFill>
                  <a:srgbClr val="FFFFFF"/>
                </a:solidFill>
              </a:rPr>
              <a:t> Show a tool (like </a:t>
            </a:r>
            <a:r>
              <a:rPr lang="en-US" b="1" dirty="0">
                <a:solidFill>
                  <a:srgbClr val="FFFFFF"/>
                </a:solidFill>
                <a:hlinkClick r:id="rId3"/>
              </a:rPr>
              <a:t>Too Noisy</a:t>
            </a:r>
            <a:r>
              <a:rPr lang="en-US" dirty="0">
                <a:solidFill>
                  <a:srgbClr val="FFFFFF"/>
                </a:solidFill>
              </a:rPr>
              <a:t>) on the class </a:t>
            </a:r>
            <a:r>
              <a:rPr lang="en-US" dirty="0" err="1">
                <a:solidFill>
                  <a:srgbClr val="FFFFFF"/>
                </a:solidFill>
              </a:rPr>
              <a:t>Smartscreen</a:t>
            </a:r>
            <a:r>
              <a:rPr lang="en-US" dirty="0">
                <a:solidFill>
                  <a:srgbClr val="FFFFFF"/>
                </a:solidFill>
              </a:rPr>
              <a:t> that  tracks noise in the classroom. </a:t>
            </a:r>
          </a:p>
          <a:p>
            <a:r>
              <a:rPr lang="en-US" dirty="0">
                <a:solidFill>
                  <a:srgbClr val="FFFFFF"/>
                </a:solidFill>
              </a:rPr>
              <a:t>This requires nothing from you -- just the display. </a:t>
            </a:r>
          </a:p>
          <a:p>
            <a:r>
              <a:rPr lang="en-US" dirty="0">
                <a:solidFill>
                  <a:srgbClr val="FFFFFF"/>
                </a:solidFill>
              </a:rPr>
              <a:t>Students  naturally react to the noise meters.</a:t>
            </a:r>
          </a:p>
        </p:txBody>
      </p:sp>
    </p:spTree>
    <p:extLst>
      <p:ext uri="{BB962C8B-B14F-4D97-AF65-F5344CB8AC3E}">
        <p14:creationId xmlns:p14="http://schemas.microsoft.com/office/powerpoint/2010/main" val="275870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150596"/>
            <a:ext cx="3248522"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150596"/>
            <a:ext cx="779472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11207835"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78301" y="4391025"/>
            <a:ext cx="7192110" cy="1738808"/>
          </a:xfrm>
        </p:spPr>
        <p:txBody>
          <a:bodyPr>
            <a:normAutofit/>
          </a:bodyPr>
          <a:lstStyle/>
          <a:p>
            <a:r>
              <a:rPr lang="en-US" dirty="0">
                <a:solidFill>
                  <a:srgbClr val="FFFFFF"/>
                </a:solidFill>
              </a:rPr>
              <a:t>Technology in Science Classes</a:t>
            </a:r>
          </a:p>
        </p:txBody>
      </p:sp>
      <p:sp>
        <p:nvSpPr>
          <p:cNvPr id="3" name="Content Placeholder 2"/>
          <p:cNvSpPr>
            <a:spLocks noGrp="1"/>
          </p:cNvSpPr>
          <p:nvPr>
            <p:ph idx="1"/>
          </p:nvPr>
        </p:nvSpPr>
        <p:spPr>
          <a:xfrm>
            <a:off x="1149265" y="966217"/>
            <a:ext cx="9920901" cy="2545732"/>
          </a:xfrm>
        </p:spPr>
        <p:txBody>
          <a:bodyPr anchor="ctr">
            <a:normAutofit/>
          </a:bodyPr>
          <a:lstStyle/>
          <a:p>
            <a:endParaRPr lang="en-US" dirty="0"/>
          </a:p>
          <a:p>
            <a:pPr algn="ctr"/>
            <a:r>
              <a:rPr lang="en-US" sz="2800" dirty="0"/>
              <a:t>What type of technology are you using in your class? </a:t>
            </a:r>
          </a:p>
        </p:txBody>
      </p:sp>
    </p:spTree>
    <p:extLst>
      <p:ext uri="{BB962C8B-B14F-4D97-AF65-F5344CB8AC3E}">
        <p14:creationId xmlns:p14="http://schemas.microsoft.com/office/powerpoint/2010/main" val="349740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150596"/>
            <a:ext cx="3248522" cy="22196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150596"/>
            <a:ext cx="779472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11207835"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422775" y="480322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684903" y="4391025"/>
            <a:ext cx="6685507" cy="1738808"/>
          </a:xfrm>
        </p:spPr>
        <p:txBody>
          <a:bodyPr>
            <a:normAutofit/>
          </a:bodyPr>
          <a:lstStyle/>
          <a:p>
            <a:r>
              <a:rPr lang="en-US" dirty="0">
                <a:solidFill>
                  <a:srgbClr val="FFFFFF"/>
                </a:solidFill>
              </a:rPr>
              <a:t>Technology options</a:t>
            </a:r>
          </a:p>
        </p:txBody>
      </p:sp>
      <p:sp>
        <p:nvSpPr>
          <p:cNvPr id="3" name="Content Placeholder 2"/>
          <p:cNvSpPr>
            <a:spLocks noGrp="1"/>
          </p:cNvSpPr>
          <p:nvPr>
            <p:ph idx="1"/>
          </p:nvPr>
        </p:nvSpPr>
        <p:spPr>
          <a:xfrm>
            <a:off x="1149265" y="966217"/>
            <a:ext cx="9920901" cy="2545732"/>
          </a:xfrm>
        </p:spPr>
        <p:txBody>
          <a:bodyPr anchor="ctr">
            <a:normAutofit fontScale="77500" lnSpcReduction="20000"/>
          </a:bodyPr>
          <a:lstStyle/>
          <a:p>
            <a:pPr marR="0">
              <a:buFont typeface="Wingdings" panose="05000000000000000000" pitchFamily="2" charset="2"/>
              <a:buChar char="§"/>
            </a:pPr>
            <a:r>
              <a:rPr lang="en-US" dirty="0"/>
              <a:t> Online software for assessments</a:t>
            </a:r>
          </a:p>
          <a:p>
            <a:pPr marR="0">
              <a:buFont typeface="Wingdings" panose="05000000000000000000" pitchFamily="2" charset="2"/>
              <a:buChar char="§"/>
            </a:pPr>
            <a:r>
              <a:rPr lang="en-US" dirty="0"/>
              <a:t>Digital probes</a:t>
            </a:r>
          </a:p>
          <a:p>
            <a:pPr>
              <a:buFont typeface="Wingdings" panose="05000000000000000000" pitchFamily="2" charset="2"/>
              <a:buChar char="§"/>
            </a:pPr>
            <a:r>
              <a:rPr lang="en-US" dirty="0"/>
              <a:t>Digital camera</a:t>
            </a:r>
          </a:p>
          <a:p>
            <a:pPr>
              <a:buFont typeface="Wingdings" panose="05000000000000000000" pitchFamily="2" charset="2"/>
              <a:buChar char="§"/>
            </a:pPr>
            <a:r>
              <a:rPr lang="en-US" dirty="0"/>
              <a:t>Online discussion platforms</a:t>
            </a:r>
          </a:p>
          <a:p>
            <a:pPr>
              <a:buFont typeface="Wingdings" panose="05000000000000000000" pitchFamily="2" charset="2"/>
              <a:buChar char="§"/>
            </a:pPr>
            <a:r>
              <a:rPr lang="en-US" dirty="0"/>
              <a:t>Websites</a:t>
            </a:r>
          </a:p>
          <a:p>
            <a:pPr>
              <a:buFont typeface="Wingdings" panose="05000000000000000000" pitchFamily="2" charset="2"/>
              <a:buChar char="§"/>
            </a:pPr>
            <a:r>
              <a:rPr lang="en-US" dirty="0"/>
              <a:t>Laptops, tablets.</a:t>
            </a:r>
          </a:p>
          <a:p>
            <a:pPr>
              <a:buFont typeface="Wingdings" panose="05000000000000000000" pitchFamily="2" charset="2"/>
              <a:buChar char="§"/>
            </a:pPr>
            <a:r>
              <a:rPr lang="en-US" dirty="0"/>
              <a:t>Communications</a:t>
            </a:r>
          </a:p>
        </p:txBody>
      </p:sp>
    </p:spTree>
    <p:extLst>
      <p:ext uri="{BB962C8B-B14F-4D97-AF65-F5344CB8AC3E}">
        <p14:creationId xmlns:p14="http://schemas.microsoft.com/office/powerpoint/2010/main" val="3469366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717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cxnSp>
        <p:nvCxnSpPr>
          <p:cNvPr id="7175" name="Straight Connector 6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Rectangle 6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Image result for plickers"/>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a:stretch/>
        </p:blipFill>
        <p:spPr bwMode="auto">
          <a:xfrm>
            <a:off x="7056116" y="1864635"/>
            <a:ext cx="4175762" cy="3131821"/>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Straight Connector 7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8" y="459317"/>
            <a:ext cx="4389120" cy="1749552"/>
          </a:xfrm>
        </p:spPr>
        <p:txBody>
          <a:bodyPr vert="horz" lIns="91440" tIns="45720" rIns="91440" bIns="45720" rtlCol="0" anchor="ctr">
            <a:normAutofit/>
          </a:bodyPr>
          <a:lstStyle/>
          <a:p>
            <a:r>
              <a:rPr lang="en-US" sz="4400"/>
              <a:t>Plickers</a:t>
            </a:r>
          </a:p>
        </p:txBody>
      </p:sp>
      <p:sp>
        <p:nvSpPr>
          <p:cNvPr id="3" name="Content Placeholder 2"/>
          <p:cNvSpPr>
            <a:spLocks noGrp="1"/>
          </p:cNvSpPr>
          <p:nvPr>
            <p:ph sz="half" idx="1"/>
          </p:nvPr>
        </p:nvSpPr>
        <p:spPr>
          <a:xfrm>
            <a:off x="1024129" y="2286000"/>
            <a:ext cx="4389120" cy="3931920"/>
          </a:xfrm>
        </p:spPr>
        <p:txBody>
          <a:bodyPr vert="horz" lIns="45720" tIns="45720" rIns="45720" bIns="45720" rtlCol="0">
            <a:normAutofit/>
          </a:bodyPr>
          <a:lstStyle/>
          <a:p>
            <a:r>
              <a:rPr lang="en-US" sz="1800"/>
              <a:t>Class respond system that lets teachers collect real-time formative assessment data without the need for student devices</a:t>
            </a:r>
          </a:p>
          <a:p>
            <a:r>
              <a:rPr lang="en-US" sz="1800">
                <a:hlinkClick r:id="rId3"/>
              </a:rPr>
              <a:t>https://www.youtube.com/watch?v=DfUB05xiIGM</a:t>
            </a:r>
            <a:endParaRPr lang="en-US" sz="1800"/>
          </a:p>
          <a:p>
            <a:endParaRPr lang="en-US" sz="1800"/>
          </a:p>
        </p:txBody>
      </p:sp>
    </p:spTree>
    <p:extLst>
      <p:ext uri="{BB962C8B-B14F-4D97-AF65-F5344CB8AC3E}">
        <p14:creationId xmlns:p14="http://schemas.microsoft.com/office/powerpoint/2010/main" val="422796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 name="Rectangle 718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cxnSp>
        <p:nvCxnSpPr>
          <p:cNvPr id="7189" name="Straight Connector 8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5" name="Rectangle 8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plicker cards"/>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a:stretch/>
        </p:blipFill>
        <p:spPr bwMode="auto">
          <a:xfrm>
            <a:off x="7056116" y="1463585"/>
            <a:ext cx="4175762" cy="3933922"/>
          </a:xfrm>
          <a:prstGeom prst="rect">
            <a:avLst/>
          </a:prstGeom>
          <a:noFill/>
          <a:extLst>
            <a:ext uri="{909E8E84-426E-40DD-AFC4-6F175D3DCCD1}">
              <a14:hiddenFill xmlns:a14="http://schemas.microsoft.com/office/drawing/2010/main">
                <a:solidFill>
                  <a:srgbClr val="FFFFFF"/>
                </a:solidFill>
              </a14:hiddenFill>
            </a:ext>
          </a:extLst>
        </p:spPr>
      </p:pic>
      <p:cxnSp>
        <p:nvCxnSpPr>
          <p:cNvPr id="86" name="Straight Connector 8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1" name="Picture 2" descr="Image result for plickers"/>
          <p:cNvPicPr>
            <a:picLocks noChangeAspect="1"/>
          </p:cNvPicPr>
          <p:nvPr/>
        </p:nvPicPr>
        <p:blipFill rotWithShape="1">
          <a:blip r:embed="rId3"/>
          <a:srcRect/>
          <a:stretch/>
        </p:blipFill>
        <p:spPr>
          <a:xfrm>
            <a:off x="0" y="5845620"/>
            <a:ext cx="1349840" cy="1012380"/>
          </a:xfrm>
          <a:prstGeom prst="rect">
            <a:avLst/>
          </a:prstGeom>
        </p:spPr>
      </p:pic>
      <p:sp>
        <p:nvSpPr>
          <p:cNvPr id="2" name="Title 1"/>
          <p:cNvSpPr>
            <a:spLocks noGrp="1"/>
          </p:cNvSpPr>
          <p:nvPr>
            <p:ph type="title"/>
          </p:nvPr>
        </p:nvSpPr>
        <p:spPr>
          <a:xfrm>
            <a:off x="1024128" y="459317"/>
            <a:ext cx="4389120" cy="1749552"/>
          </a:xfrm>
        </p:spPr>
        <p:txBody>
          <a:bodyPr vert="horz" lIns="91440" tIns="45720" rIns="91440" bIns="45720" rtlCol="0" anchor="ctr">
            <a:normAutofit/>
          </a:bodyPr>
          <a:lstStyle/>
          <a:p>
            <a:r>
              <a:rPr lang="en-US" sz="4400" dirty="0"/>
              <a:t>PLICKER</a:t>
            </a:r>
          </a:p>
        </p:txBody>
      </p:sp>
      <p:sp>
        <p:nvSpPr>
          <p:cNvPr id="7179" name="Content Placeholder 7178"/>
          <p:cNvSpPr>
            <a:spLocks noGrp="1"/>
          </p:cNvSpPr>
          <p:nvPr>
            <p:ph sz="half" idx="2"/>
          </p:nvPr>
        </p:nvSpPr>
        <p:spPr>
          <a:xfrm>
            <a:off x="1024129" y="2286000"/>
            <a:ext cx="4389120" cy="3931920"/>
          </a:xfrm>
        </p:spPr>
        <p:txBody>
          <a:bodyPr vert="horz" lIns="45720" tIns="45720" rIns="45720" bIns="45720" rtlCol="0">
            <a:normAutofit/>
          </a:bodyPr>
          <a:lstStyle/>
          <a:p>
            <a:r>
              <a:rPr lang="en-US" sz="1800" dirty="0"/>
              <a:t>Sign up for </a:t>
            </a:r>
            <a:r>
              <a:rPr lang="en-US" sz="1800" dirty="0" err="1"/>
              <a:t>plickers</a:t>
            </a:r>
            <a:r>
              <a:rPr lang="en-US" sz="1800" dirty="0"/>
              <a:t>.</a:t>
            </a:r>
          </a:p>
          <a:p>
            <a:r>
              <a:rPr lang="en-US" sz="1800" dirty="0"/>
              <a:t>Create your class and add students</a:t>
            </a:r>
          </a:p>
          <a:p>
            <a:r>
              <a:rPr lang="en-US" sz="1800" dirty="0"/>
              <a:t>Assign one </a:t>
            </a:r>
            <a:r>
              <a:rPr lang="en-US" sz="1800" dirty="0" err="1"/>
              <a:t>plickers</a:t>
            </a:r>
            <a:r>
              <a:rPr lang="en-US" sz="1800" dirty="0"/>
              <a:t> card for each student</a:t>
            </a:r>
          </a:p>
          <a:p>
            <a:r>
              <a:rPr lang="en-US" sz="1800" dirty="0"/>
              <a:t>Students rotate cards and hold their response at the top</a:t>
            </a:r>
          </a:p>
          <a:p>
            <a:r>
              <a:rPr lang="en-US" sz="1800" dirty="0"/>
              <a:t>Teacher scans the cards with a mobile or a tablet device through </a:t>
            </a:r>
            <a:r>
              <a:rPr lang="en-US" sz="1800" dirty="0" err="1"/>
              <a:t>plickers</a:t>
            </a:r>
            <a:r>
              <a:rPr lang="en-US" sz="1800" dirty="0"/>
              <a:t> app. </a:t>
            </a:r>
          </a:p>
          <a:p>
            <a:endParaRPr lang="en-US" sz="1800" dirty="0"/>
          </a:p>
          <a:p>
            <a:endParaRPr lang="en-US" sz="1800" dirty="0"/>
          </a:p>
          <a:p>
            <a:endParaRPr lang="en-US" sz="1800" dirty="0"/>
          </a:p>
        </p:txBody>
      </p:sp>
    </p:spTree>
    <p:extLst>
      <p:ext uri="{BB962C8B-B14F-4D97-AF65-F5344CB8AC3E}">
        <p14:creationId xmlns:p14="http://schemas.microsoft.com/office/powerpoint/2010/main" val="4021167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717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cxnSp>
        <p:nvCxnSpPr>
          <p:cNvPr id="7175" name="Straight Connector 6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Rectangle 6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Image result for plickers"/>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a:stretch/>
        </p:blipFill>
        <p:spPr bwMode="auto">
          <a:xfrm>
            <a:off x="7056116" y="1864635"/>
            <a:ext cx="4175762" cy="3131821"/>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Straight Connector 7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8" y="459317"/>
            <a:ext cx="4389120" cy="1749552"/>
          </a:xfrm>
        </p:spPr>
        <p:txBody>
          <a:bodyPr vert="horz" lIns="91440" tIns="45720" rIns="91440" bIns="45720" rtlCol="0" anchor="ctr">
            <a:normAutofit/>
          </a:bodyPr>
          <a:lstStyle/>
          <a:p>
            <a:r>
              <a:rPr lang="en-US" sz="4400"/>
              <a:t>Plickers</a:t>
            </a:r>
          </a:p>
        </p:txBody>
      </p:sp>
      <p:sp>
        <p:nvSpPr>
          <p:cNvPr id="3" name="Content Placeholder 2"/>
          <p:cNvSpPr>
            <a:spLocks noGrp="1"/>
          </p:cNvSpPr>
          <p:nvPr>
            <p:ph sz="half" idx="1"/>
          </p:nvPr>
        </p:nvSpPr>
        <p:spPr>
          <a:xfrm>
            <a:off x="1024129" y="2286000"/>
            <a:ext cx="4389120" cy="3931920"/>
          </a:xfrm>
        </p:spPr>
        <p:txBody>
          <a:bodyPr vert="horz" lIns="45720" tIns="45720" rIns="45720" bIns="45720" rtlCol="0">
            <a:normAutofit/>
          </a:bodyPr>
          <a:lstStyle/>
          <a:p>
            <a:r>
              <a:rPr lang="en-US" b="1" dirty="0"/>
              <a:t>Who is the new president of the US?</a:t>
            </a:r>
          </a:p>
          <a:p>
            <a:r>
              <a:rPr lang="en-US" b="1" cap="small" dirty="0"/>
              <a:t>A </a:t>
            </a:r>
            <a:r>
              <a:rPr lang="en-US" dirty="0"/>
              <a:t>Donald Trump</a:t>
            </a:r>
          </a:p>
          <a:p>
            <a:r>
              <a:rPr lang="en-US" b="1" cap="small" dirty="0"/>
              <a:t>B </a:t>
            </a:r>
            <a:r>
              <a:rPr lang="en-US" dirty="0"/>
              <a:t>Barack Obama</a:t>
            </a:r>
          </a:p>
          <a:p>
            <a:r>
              <a:rPr lang="en-US" b="1" cap="small" dirty="0"/>
              <a:t>C </a:t>
            </a:r>
            <a:r>
              <a:rPr lang="en-US" dirty="0"/>
              <a:t>Hilary Clinton</a:t>
            </a:r>
          </a:p>
          <a:p>
            <a:r>
              <a:rPr lang="en-US" b="1" cap="small" dirty="0"/>
              <a:t>D </a:t>
            </a:r>
            <a:r>
              <a:rPr lang="en-US" dirty="0" err="1"/>
              <a:t>Dincer</a:t>
            </a:r>
            <a:r>
              <a:rPr lang="en-US" dirty="0"/>
              <a:t> Coach</a:t>
            </a:r>
          </a:p>
          <a:p>
            <a:endParaRPr lang="en-US" sz="1800" dirty="0"/>
          </a:p>
        </p:txBody>
      </p:sp>
    </p:spTree>
    <p:extLst>
      <p:ext uri="{BB962C8B-B14F-4D97-AF65-F5344CB8AC3E}">
        <p14:creationId xmlns:p14="http://schemas.microsoft.com/office/powerpoint/2010/main" val="3194839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29320" y="965200"/>
            <a:ext cx="3337180" cy="4815596"/>
          </a:xfrm>
        </p:spPr>
        <p:txBody>
          <a:bodyPr>
            <a:normAutofit/>
          </a:bodyPr>
          <a:lstStyle/>
          <a:p>
            <a:r>
              <a:rPr lang="en-US" dirty="0">
                <a:solidFill>
                  <a:srgbClr val="FFFFFF"/>
                </a:solidFill>
              </a:rPr>
              <a:t> </a:t>
            </a:r>
            <a:br>
              <a:rPr lang="en-US" dirty="0">
                <a:solidFill>
                  <a:srgbClr val="FFFFFF"/>
                </a:solidFill>
              </a:rPr>
            </a:br>
            <a:r>
              <a:rPr lang="en-US" dirty="0">
                <a:solidFill>
                  <a:srgbClr val="FFFFFF"/>
                </a:solidFill>
              </a:rPr>
              <a:t>Socrative online assessment system</a:t>
            </a:r>
          </a:p>
        </p:txBody>
      </p:sp>
      <p:sp>
        <p:nvSpPr>
          <p:cNvPr id="3" name="Content Placeholder 2"/>
          <p:cNvSpPr>
            <a:spLocks noGrp="1"/>
          </p:cNvSpPr>
          <p:nvPr>
            <p:ph idx="1"/>
          </p:nvPr>
        </p:nvSpPr>
        <p:spPr>
          <a:xfrm>
            <a:off x="971013" y="974875"/>
            <a:ext cx="5827233" cy="4852362"/>
          </a:xfrm>
        </p:spPr>
        <p:txBody>
          <a:bodyPr anchor="ctr">
            <a:normAutofit/>
          </a:bodyPr>
          <a:lstStyle/>
          <a:p>
            <a:pPr>
              <a:buFont typeface="Wingdings" panose="05000000000000000000" pitchFamily="2" charset="2"/>
              <a:buChar char="§"/>
            </a:pPr>
            <a:r>
              <a:rPr lang="en-US" dirty="0">
                <a:solidFill>
                  <a:srgbClr val="FFFFFF"/>
                </a:solidFill>
              </a:rPr>
              <a:t>Quickly assess students with prepared activities </a:t>
            </a:r>
          </a:p>
          <a:p>
            <a:pPr>
              <a:buFont typeface="Wingdings" panose="05000000000000000000" pitchFamily="2" charset="2"/>
              <a:buChar char="§"/>
            </a:pPr>
            <a:r>
              <a:rPr lang="en-US" dirty="0">
                <a:solidFill>
                  <a:srgbClr val="FFFFFF"/>
                </a:solidFill>
              </a:rPr>
              <a:t>On-the-fly questions to get immediate insight into student understanding. </a:t>
            </a:r>
          </a:p>
          <a:p>
            <a:pPr>
              <a:buFont typeface="Wingdings" panose="05000000000000000000" pitchFamily="2" charset="2"/>
              <a:buChar char="§"/>
            </a:pPr>
            <a:r>
              <a:rPr lang="en-US" dirty="0">
                <a:solidFill>
                  <a:srgbClr val="FFFFFF"/>
                </a:solidFill>
              </a:rPr>
              <a:t>Then use auto-populated results to determine the best instructional approach to most effectively drive learning.</a:t>
            </a:r>
          </a:p>
        </p:txBody>
      </p:sp>
    </p:spTree>
    <p:extLst>
      <p:ext uri="{BB962C8B-B14F-4D97-AF65-F5344CB8AC3E}">
        <p14:creationId xmlns:p14="http://schemas.microsoft.com/office/powerpoint/2010/main" val="417796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29320" y="965200"/>
            <a:ext cx="3337180" cy="4815596"/>
          </a:xfrm>
        </p:spPr>
        <p:txBody>
          <a:bodyPr>
            <a:normAutofit/>
          </a:bodyPr>
          <a:lstStyle/>
          <a:p>
            <a:r>
              <a:rPr lang="en-US" dirty="0">
                <a:solidFill>
                  <a:srgbClr val="FFFFFF"/>
                </a:solidFill>
              </a:rPr>
              <a:t> </a:t>
            </a:r>
            <a:br>
              <a:rPr lang="en-US" dirty="0">
                <a:solidFill>
                  <a:srgbClr val="FFFFFF"/>
                </a:solidFill>
              </a:rPr>
            </a:br>
            <a:r>
              <a:rPr lang="en-US" dirty="0">
                <a:solidFill>
                  <a:srgbClr val="FFFFFF"/>
                </a:solidFill>
              </a:rPr>
              <a:t>Socrative online assessment system</a:t>
            </a:r>
          </a:p>
        </p:txBody>
      </p:sp>
      <p:sp>
        <p:nvSpPr>
          <p:cNvPr id="3" name="Content Placeholder 2"/>
          <p:cNvSpPr>
            <a:spLocks noGrp="1"/>
          </p:cNvSpPr>
          <p:nvPr>
            <p:ph idx="1"/>
          </p:nvPr>
        </p:nvSpPr>
        <p:spPr>
          <a:xfrm>
            <a:off x="971013" y="974875"/>
            <a:ext cx="5827233" cy="4852362"/>
          </a:xfrm>
        </p:spPr>
        <p:txBody>
          <a:bodyPr anchor="ctr">
            <a:normAutofit/>
          </a:bodyPr>
          <a:lstStyle/>
          <a:p>
            <a:pPr>
              <a:buFont typeface="Wingdings" panose="05000000000000000000" pitchFamily="2" charset="2"/>
              <a:buChar char="§"/>
            </a:pPr>
            <a:r>
              <a:rPr lang="en-US" dirty="0">
                <a:solidFill>
                  <a:srgbClr val="FFFFFF"/>
                </a:solidFill>
              </a:rPr>
              <a:t>Works as an app or in any browser.</a:t>
            </a:r>
          </a:p>
          <a:p>
            <a:pPr>
              <a:buFont typeface="Wingdings" panose="05000000000000000000" pitchFamily="2" charset="2"/>
              <a:buChar char="§"/>
            </a:pPr>
            <a:r>
              <a:rPr lang="en-US" dirty="0">
                <a:solidFill>
                  <a:srgbClr val="FFFFFF"/>
                </a:solidFill>
              </a:rPr>
              <a:t>Type your questions using the app or the software.</a:t>
            </a:r>
          </a:p>
          <a:p>
            <a:pPr>
              <a:buFont typeface="Wingdings" panose="05000000000000000000" pitchFamily="2" charset="2"/>
              <a:buChar char="§"/>
            </a:pPr>
            <a:r>
              <a:rPr lang="en-US" dirty="0">
                <a:solidFill>
                  <a:srgbClr val="FFFFFF"/>
                </a:solidFill>
              </a:rPr>
              <a:t>Upload your questions and the answer key using an excel sheet.</a:t>
            </a:r>
          </a:p>
          <a:p>
            <a:pPr lvl="1">
              <a:buFont typeface="Wingdings" panose="05000000000000000000" pitchFamily="2" charset="2"/>
              <a:buChar char="§"/>
            </a:pPr>
            <a:r>
              <a:rPr lang="en-US" dirty="0">
                <a:solidFill>
                  <a:srgbClr val="FFFFFF"/>
                </a:solidFill>
              </a:rPr>
              <a:t>Type your questions in the excel sheet</a:t>
            </a:r>
          </a:p>
          <a:p>
            <a:pPr lvl="1">
              <a:buFont typeface="Wingdings" panose="05000000000000000000" pitchFamily="2" charset="2"/>
              <a:buChar char="§"/>
            </a:pPr>
            <a:r>
              <a:rPr lang="en-US" dirty="0">
                <a:solidFill>
                  <a:srgbClr val="FFFFFF"/>
                </a:solidFill>
              </a:rPr>
              <a:t>Hand out your questions in hard copies, and just collect the correct choices.  </a:t>
            </a:r>
          </a:p>
          <a:p>
            <a:pPr lvl="1">
              <a:buFont typeface="Wingdings" panose="05000000000000000000" pitchFamily="2" charset="2"/>
              <a:buChar char="§"/>
            </a:pPr>
            <a:endParaRPr lang="en-US" dirty="0">
              <a:solidFill>
                <a:srgbClr val="FFFFFF"/>
              </a:solidFill>
            </a:endParaRPr>
          </a:p>
          <a:p>
            <a:pPr lvl="1">
              <a:buFont typeface="Wingdings" panose="05000000000000000000" pitchFamily="2" charset="2"/>
              <a:buChar char="§"/>
            </a:pPr>
            <a:endParaRPr lang="en-US" dirty="0">
              <a:solidFill>
                <a:srgbClr val="FFFFFF"/>
              </a:solidFill>
            </a:endParaRPr>
          </a:p>
        </p:txBody>
      </p:sp>
    </p:spTree>
    <p:extLst>
      <p:ext uri="{BB962C8B-B14F-4D97-AF65-F5344CB8AC3E}">
        <p14:creationId xmlns:p14="http://schemas.microsoft.com/office/powerpoint/2010/main" val="25558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cxnSp>
        <p:nvCxnSpPr>
          <p:cNvPr id="22" name="Straight Connector 2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Picture 2" descr="Image result for STICKY WALL LINOIT"/>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a:stretch/>
        </p:blipFill>
        <p:spPr bwMode="auto">
          <a:xfrm>
            <a:off x="4642342" y="837909"/>
            <a:ext cx="6909577" cy="51821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24128" y="585216"/>
            <a:ext cx="3133581" cy="1499616"/>
          </a:xfrm>
        </p:spPr>
        <p:txBody>
          <a:bodyPr vert="horz" lIns="91440" tIns="45720" rIns="91440" bIns="45720" rtlCol="0" anchor="ctr">
            <a:normAutofit/>
          </a:bodyPr>
          <a:lstStyle/>
          <a:p>
            <a:r>
              <a:rPr lang="en-US" sz="4000"/>
              <a:t>Sticky wall</a:t>
            </a:r>
          </a:p>
        </p:txBody>
      </p:sp>
      <p:sp>
        <p:nvSpPr>
          <p:cNvPr id="4" name="Content Placeholder 3"/>
          <p:cNvSpPr>
            <a:spLocks noGrp="1"/>
          </p:cNvSpPr>
          <p:nvPr>
            <p:ph sz="half" idx="1"/>
          </p:nvPr>
        </p:nvSpPr>
        <p:spPr>
          <a:xfrm>
            <a:off x="1024128" y="2286000"/>
            <a:ext cx="3133580" cy="3931920"/>
          </a:xfrm>
        </p:spPr>
        <p:txBody>
          <a:bodyPr vert="horz" lIns="45720" tIns="45720" rIns="45720" bIns="45720" rtlCol="0">
            <a:normAutofit/>
          </a:bodyPr>
          <a:lstStyle/>
          <a:p>
            <a:r>
              <a:rPr lang="en-US" sz="1600" dirty="0">
                <a:hlinkClick r:id="rId3"/>
              </a:rPr>
              <a:t>www.linoit.com</a:t>
            </a:r>
            <a:endParaRPr lang="en-US" sz="1600" dirty="0"/>
          </a:p>
          <a:p>
            <a:r>
              <a:rPr lang="en-US" sz="1600" dirty="0"/>
              <a:t>Post comments on sticky wall</a:t>
            </a:r>
          </a:p>
          <a:p>
            <a:r>
              <a:rPr lang="en-US" sz="1600" dirty="0"/>
              <a:t>Go to goo.gl/</a:t>
            </a:r>
            <a:r>
              <a:rPr lang="en-US" sz="1600" dirty="0" err="1"/>
              <a:t>hgCSwH</a:t>
            </a:r>
            <a:endParaRPr lang="en-US" sz="1600" dirty="0"/>
          </a:p>
          <a:p>
            <a:r>
              <a:rPr lang="en-US" sz="1600" dirty="0"/>
              <a:t>Post your comment for </a:t>
            </a:r>
          </a:p>
          <a:p>
            <a:r>
              <a:rPr lang="en-US" sz="1600" dirty="0"/>
              <a:t>DOES A TREE DIE OF OLD AGE?</a:t>
            </a:r>
          </a:p>
          <a:p>
            <a:endParaRPr lang="en-US" sz="1600" dirty="0"/>
          </a:p>
        </p:txBody>
      </p:sp>
    </p:spTree>
    <p:extLst>
      <p:ext uri="{BB962C8B-B14F-4D97-AF65-F5344CB8AC3E}">
        <p14:creationId xmlns:p14="http://schemas.microsoft.com/office/powerpoint/2010/main" val="2367175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2421</TotalTime>
  <Words>551</Words>
  <Application>Microsoft Office PowerPoint</Application>
  <PresentationFormat>Widescreen</PresentationFormat>
  <Paragraphs>100</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Tw Cen MT</vt:lpstr>
      <vt:lpstr>Tw Cen MT Condensed</vt:lpstr>
      <vt:lpstr>Wingdings</vt:lpstr>
      <vt:lpstr>Wingdings 3</vt:lpstr>
      <vt:lpstr>Integral</vt:lpstr>
      <vt:lpstr>Technology in science classes</vt:lpstr>
      <vt:lpstr>Technology in Science Classes</vt:lpstr>
      <vt:lpstr>Technology options</vt:lpstr>
      <vt:lpstr>Plickers</vt:lpstr>
      <vt:lpstr>PLICKER</vt:lpstr>
      <vt:lpstr>Plickers</vt:lpstr>
      <vt:lpstr>  Socrative online assessment system</vt:lpstr>
      <vt:lpstr>  Socrative online assessment system</vt:lpstr>
      <vt:lpstr>Sticky wall</vt:lpstr>
      <vt:lpstr>Poll everywhere</vt:lpstr>
      <vt:lpstr>Digital probes</vt:lpstr>
      <vt:lpstr>MOTION animations</vt:lpstr>
      <vt:lpstr>Online Discussion Platforms</vt:lpstr>
      <vt:lpstr>Create your own website or WIKI </vt:lpstr>
      <vt:lpstr>Use Twitter</vt:lpstr>
      <vt:lpstr>Listen to – or create – a Podcast. </vt:lpstr>
      <vt:lpstr>Control a noisy classroom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management</dc:title>
  <dc:creator>admin</dc:creator>
  <cp:lastModifiedBy>admin</cp:lastModifiedBy>
  <cp:revision>47</cp:revision>
  <dcterms:created xsi:type="dcterms:W3CDTF">2016-07-10T15:35:46Z</dcterms:created>
  <dcterms:modified xsi:type="dcterms:W3CDTF">2017-01-25T13:43:16Z</dcterms:modified>
</cp:coreProperties>
</file>