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83" r:id="rId11"/>
    <p:sldId id="273" r:id="rId12"/>
    <p:sldId id="269" r:id="rId13"/>
    <p:sldId id="288" r:id="rId14"/>
    <p:sldId id="271" r:id="rId15"/>
    <p:sldId id="274" r:id="rId16"/>
    <p:sldId id="285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6" r:id="rId26"/>
    <p:sldId id="287" r:id="rId27"/>
  </p:sldIdLst>
  <p:sldSz cx="13004800" cy="9753600"/>
  <p:notesSz cx="6858000" cy="9144000"/>
  <p:defaultTextStyle>
    <a:lvl1pPr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1pPr>
    <a:lvl2pPr indent="2286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2pPr>
    <a:lvl3pPr indent="4572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3pPr>
    <a:lvl4pPr indent="6858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4pPr>
    <a:lvl5pPr indent="9144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5pPr>
    <a:lvl6pPr indent="11430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6pPr>
    <a:lvl7pPr indent="13716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7pPr>
    <a:lvl8pPr indent="16002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8pPr>
    <a:lvl9pPr indent="18288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97EB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533FF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6FBC00">
              <a:alpha val="6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rgbClr val="E3266D">
                  <a:alpha val="6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8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409748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9pPr>
    </p:titleStyle>
    <p:bodyStyle>
      <a:lvl1pPr marL="635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1pPr>
      <a:lvl2pPr marL="1270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2pPr>
      <a:lvl3pPr marL="1905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3pPr>
      <a:lvl4pPr marL="2540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4pPr>
      <a:lvl5pPr marL="3175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5pPr>
      <a:lvl6pPr marL="3810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6pPr>
      <a:lvl7pPr marL="4445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7pPr>
      <a:lvl8pPr marL="5080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8pPr>
      <a:lvl9pPr marL="5715000" indent="-635000" defTabSz="584200">
        <a:spcBef>
          <a:spcPts val="4200"/>
        </a:spcBef>
        <a:buSzPct val="47000"/>
        <a:buBlip>
          <a:blip r:embed="rId14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Classroom Design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Sevgi Gencler Artykowa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65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classroom </a:t>
            </a:r>
            <a:r>
              <a:rPr lang="en-US" dirty="0"/>
              <a:t>bulletin boards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286000"/>
            <a:ext cx="11963400" cy="66294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Motivate students, </a:t>
            </a:r>
            <a:r>
              <a:rPr lang="en-US" dirty="0"/>
              <a:t>by letting them know that their best work will be displayed on your classroom bulletin boards.</a:t>
            </a:r>
          </a:p>
          <a:p>
            <a:r>
              <a:rPr lang="en-US" dirty="0"/>
              <a:t>You should always divide up your bulletin boards in the classroom to display different material in your curriculum - whether it's your information or the students' work on a specific topic. Want some suggestions - students' art, creative stories written by the students, science diagrams, pictures and information on a unit. One more thing, - students love to help put up their work, so definitely let them!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03200" cy="944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9206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000" dirty="0" smtClean="0">
                <a:solidFill>
                  <a:srgbClr val="45A7DE"/>
                </a:solidFill>
              </a:rPr>
              <a:t>4</a:t>
            </a:r>
            <a:r>
              <a:rPr sz="8000" dirty="0" smtClean="0">
                <a:solidFill>
                  <a:srgbClr val="45A7DE"/>
                </a:solidFill>
              </a:rPr>
              <a:t>) Wall</a:t>
            </a:r>
            <a:r>
              <a:rPr lang="en-US" sz="8000" dirty="0" smtClean="0">
                <a:solidFill>
                  <a:srgbClr val="45A7DE"/>
                </a:solidFill>
              </a:rPr>
              <a:t>s</a:t>
            </a:r>
            <a:endParaRPr sz="8000" dirty="0">
              <a:solidFill>
                <a:srgbClr val="45A7DE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270000" y="2220389"/>
            <a:ext cx="10464800" cy="70246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20700" lvl="0" indent="-520700" defTabSz="47904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858585"/>
                </a:solidFill>
              </a:rPr>
              <a:t>removing clutter on the walls and personalizing student spaces are easy ways to improve student focus, engagement, and memorization.</a:t>
            </a:r>
          </a:p>
          <a:p>
            <a:pPr marL="520700" lvl="0" indent="-520700" defTabSz="47904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858585"/>
                </a:solidFill>
              </a:rPr>
              <a:t>keep 20-50 % of wall space clear to optimize student learning</a:t>
            </a:r>
          </a:p>
          <a:p>
            <a:pPr marL="520700" lvl="0" indent="-520700" defTabSz="47904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858585"/>
                </a:solidFill>
              </a:rPr>
              <a:t>neutral background colors such as beige or white help students focus on the lesson, not the walls</a:t>
            </a:r>
          </a:p>
          <a:p>
            <a:pPr marL="520700" lvl="0" indent="-520700" defTabSz="479044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72">
                <a:solidFill>
                  <a:srgbClr val="858585"/>
                </a:solidFill>
              </a:rPr>
              <a:t>factors such as visual clutter and crowding can distract students.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85800"/>
            <a:ext cx="12115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5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5551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000" dirty="0" smtClean="0">
                <a:solidFill>
                  <a:srgbClr val="45A7DE"/>
                </a:solidFill>
              </a:rPr>
              <a:t>5</a:t>
            </a:r>
            <a:r>
              <a:rPr sz="8000" dirty="0" smtClean="0">
                <a:solidFill>
                  <a:srgbClr val="45A7DE"/>
                </a:solidFill>
              </a:rPr>
              <a:t>) Ligh</a:t>
            </a:r>
            <a:r>
              <a:rPr lang="en-US" sz="8000" dirty="0" smtClean="0">
                <a:solidFill>
                  <a:srgbClr val="45A7DE"/>
                </a:solidFill>
              </a:rPr>
              <a:t>t</a:t>
            </a:r>
            <a:endParaRPr sz="8000" dirty="0">
              <a:solidFill>
                <a:srgbClr val="45A7DE"/>
              </a:solidFill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270000" y="1931054"/>
            <a:ext cx="10464800" cy="72378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46100" lvl="0" indent="-546100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 dirty="0">
                <a:solidFill>
                  <a:srgbClr val="858585"/>
                </a:solidFill>
              </a:rPr>
              <a:t>students who are exposed to more daylight in the classroom score 26% higher on math and reading tests than whose less exposure to light.</a:t>
            </a:r>
          </a:p>
          <a:p>
            <a:pPr marL="546100" lvl="0" indent="-546100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 dirty="0">
                <a:solidFill>
                  <a:srgbClr val="858585"/>
                </a:solidFill>
              </a:rPr>
              <a:t>keep windows clear of displays or furniture</a:t>
            </a:r>
          </a:p>
          <a:p>
            <a:pPr marL="546100" lvl="0" indent="-546100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 dirty="0" smtClean="0">
                <a:solidFill>
                  <a:srgbClr val="858585"/>
                </a:solidFill>
              </a:rPr>
              <a:t>keep blinds open unless needed to reduce glare</a:t>
            </a:r>
          </a:p>
          <a:p>
            <a:pPr marL="546100" lvl="0" indent="-546100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 dirty="0" smtClean="0">
                <a:solidFill>
                  <a:srgbClr val="858585"/>
                </a:solidFill>
              </a:rPr>
              <a:t>use </a:t>
            </a:r>
            <a:r>
              <a:rPr sz="3956" dirty="0">
                <a:solidFill>
                  <a:srgbClr val="858585"/>
                </a:solidFill>
              </a:rPr>
              <a:t>electric light to supplement nature light</a:t>
            </a:r>
          </a:p>
          <a:p>
            <a:pPr marL="546100" lvl="0" indent="-546100" defTabSz="502412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6" dirty="0">
                <a:solidFill>
                  <a:srgbClr val="858585"/>
                </a:solidFill>
              </a:rPr>
              <a:t>use lamps to create a warm atmosphere in smaller areas like   reading nooks.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660" y="2077011"/>
            <a:ext cx="923812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4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450" y="1200150"/>
            <a:ext cx="90297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2436" y="782636"/>
            <a:ext cx="9144000" cy="81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70000" y="988785"/>
            <a:ext cx="10464800" cy="1880315"/>
          </a:xfrm>
          <a:prstGeom prst="rect">
            <a:avLst/>
          </a:prstGeom>
        </p:spPr>
        <p:txBody>
          <a:bodyPr/>
          <a:lstStyle>
            <a:lvl1pPr defTabSz="327152">
              <a:defRPr sz="53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20">
                <a:solidFill>
                  <a:srgbClr val="45A7DE"/>
                </a:solidFill>
              </a:rPr>
              <a:t>classroom design that promote thinking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69999" y="3234812"/>
            <a:ext cx="10464801" cy="42090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Learning is an ecology. Classroom design impacts classroom management impacts curriculum needs impacts lesson and unit design impacts teacher personality impacts teaching strategies, and so 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533" y="1786966"/>
            <a:ext cx="8517031" cy="60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9906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70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802" y="1219201"/>
            <a:ext cx="8839197" cy="79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225" y="1781178"/>
            <a:ext cx="9220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337" y="2014537"/>
            <a:ext cx="84677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8425" y="3076575"/>
            <a:ext cx="9067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45A7DE"/>
                </a:solidFill>
              </a:rPr>
              <a:t>5 categories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96900" lvl="0" indent="-596900" defTabSz="54914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858585"/>
                </a:solidFill>
              </a:rPr>
              <a:t>Classroom </a:t>
            </a:r>
            <a:r>
              <a:rPr sz="3600" b="1" dirty="0" smtClean="0">
                <a:solidFill>
                  <a:srgbClr val="858585"/>
                </a:solidFill>
              </a:rPr>
              <a:t>layout</a:t>
            </a:r>
            <a:endParaRPr sz="3600" b="1" dirty="0">
              <a:solidFill>
                <a:srgbClr val="858585"/>
              </a:solidFill>
            </a:endParaRPr>
          </a:p>
          <a:p>
            <a:pPr marL="596900" lvl="0" indent="-596900" defTabSz="54914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858585"/>
                </a:solidFill>
              </a:rPr>
              <a:t>C</a:t>
            </a:r>
            <a:r>
              <a:rPr sz="3600" b="1" dirty="0" smtClean="0">
                <a:solidFill>
                  <a:srgbClr val="858585"/>
                </a:solidFill>
              </a:rPr>
              <a:t>olor</a:t>
            </a:r>
            <a:endParaRPr lang="en-US" sz="3600" b="1" dirty="0" smtClean="0">
              <a:solidFill>
                <a:srgbClr val="858585"/>
              </a:solidFill>
            </a:endParaRPr>
          </a:p>
          <a:p>
            <a:pPr marL="596900" lvl="0" indent="-59690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858585"/>
                </a:solidFill>
              </a:rPr>
              <a:t>Classroom bulletin boards</a:t>
            </a:r>
            <a:endParaRPr sz="3600" b="1" dirty="0">
              <a:solidFill>
                <a:srgbClr val="858585"/>
              </a:solidFill>
            </a:endParaRPr>
          </a:p>
          <a:p>
            <a:pPr marL="596900" lvl="0" indent="-596900" defTabSz="54914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858585"/>
                </a:solidFill>
              </a:rPr>
              <a:t>walls</a:t>
            </a:r>
            <a:endParaRPr sz="3600" b="1" dirty="0">
              <a:solidFill>
                <a:srgbClr val="858585"/>
              </a:solidFill>
            </a:endParaRPr>
          </a:p>
          <a:p>
            <a:pPr marL="596900" lvl="0" indent="-596900" defTabSz="54914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858585"/>
                </a:solidFill>
              </a:rPr>
              <a:t>light</a:t>
            </a:r>
            <a:endParaRPr sz="3600" b="1" dirty="0">
              <a:solidFill>
                <a:srgbClr val="85858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163403" y="786861"/>
            <a:ext cx="10464800" cy="20469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 dirty="0">
                <a:solidFill>
                  <a:srgbClr val="45A7DE"/>
                </a:solidFill>
              </a:rPr>
              <a:t>1) </a:t>
            </a:r>
            <a:r>
              <a:rPr sz="9500" dirty="0" smtClean="0">
                <a:solidFill>
                  <a:srgbClr val="45A7DE"/>
                </a:solidFill>
              </a:rPr>
              <a:t>Layout</a:t>
            </a:r>
            <a:endParaRPr sz="9500" dirty="0">
              <a:solidFill>
                <a:srgbClr val="45A7DE"/>
              </a:solidFill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93367" y="4724400"/>
            <a:ext cx="12018067" cy="36575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rgbClr val="858585"/>
                </a:solidFill>
              </a:rPr>
              <a:t>improvem</a:t>
            </a:r>
            <a:r>
              <a:rPr lang="en-US" sz="4000" dirty="0" smtClean="0">
                <a:solidFill>
                  <a:srgbClr val="858585"/>
                </a:solidFill>
              </a:rPr>
              <a:t>ent</a:t>
            </a:r>
            <a:r>
              <a:rPr sz="4000" dirty="0" smtClean="0">
                <a:solidFill>
                  <a:srgbClr val="858585"/>
                </a:solidFill>
              </a:rPr>
              <a:t>s </a:t>
            </a:r>
            <a:r>
              <a:rPr sz="4000" dirty="0">
                <a:solidFill>
                  <a:srgbClr val="858585"/>
                </a:solidFill>
              </a:rPr>
              <a:t>to classroom layouts, like creating space for independent work or making a clear pathway to access school supplies result in 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858585"/>
                </a:solidFill>
              </a:rPr>
              <a:t>45 % increase in academic engagement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81000" y="724435"/>
            <a:ext cx="5867400" cy="161168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2) Color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81000" y="3158493"/>
            <a:ext cx="10617200" cy="324230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858585"/>
                </a:solidFill>
              </a:rPr>
              <a:t>purposeful use of color in classrooms and schools can decrease eye fatigue and increase student's productivity.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a) red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positive: active, strong, grabs and focuses attention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negative:aggressive, and intense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b) yellow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positive: cheerful, highly visible due to the amount of light reflected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negative: may lead to eye fatigue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c) green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270000" y="2524950"/>
            <a:ext cx="10464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positive: relaxing, quiet, grabs attention, and increases creativity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negative: boredom, blandness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101718"/>
            <a:ext cx="10464800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d) blue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positive: comfort, security, grabs attention, increases creativity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negative: coldness, aloofness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43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417</Words>
  <Application>Microsoft Office PowerPoint</Application>
  <PresentationFormat>Custom</PresentationFormat>
  <Paragraphs>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GraphPaper</vt:lpstr>
      <vt:lpstr>Classroom Design</vt:lpstr>
      <vt:lpstr>classroom design that promote thinking</vt:lpstr>
      <vt:lpstr>5 categories</vt:lpstr>
      <vt:lpstr>1) Layout</vt:lpstr>
      <vt:lpstr>2) Color</vt:lpstr>
      <vt:lpstr>a) red</vt:lpstr>
      <vt:lpstr>b) yellow</vt:lpstr>
      <vt:lpstr>c) green</vt:lpstr>
      <vt:lpstr>d) blue</vt:lpstr>
      <vt:lpstr>3) classroom bulletin boards</vt:lpstr>
      <vt:lpstr>PowerPoint Presentation</vt:lpstr>
      <vt:lpstr>4) Walls</vt:lpstr>
      <vt:lpstr>PowerPoint Presentation</vt:lpstr>
      <vt:lpstr>5)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Design</dc:title>
  <dc:creator>sevgi gençler</dc:creator>
  <cp:lastModifiedBy>sevgi gençler</cp:lastModifiedBy>
  <cp:revision>11</cp:revision>
  <dcterms:modified xsi:type="dcterms:W3CDTF">2016-07-08T22:55:46Z</dcterms:modified>
</cp:coreProperties>
</file>